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4" r:id="rId10"/>
    <p:sldId id="263" r:id="rId11"/>
    <p:sldId id="265" r:id="rId12"/>
    <p:sldId id="267" r:id="rId13"/>
    <p:sldId id="266"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anose="02020603050405020304" pitchFamily="18" charset="0"/>
                <a:cs typeface="Times New Roman" panose="02020603050405020304" pitchFamily="18" charset="0"/>
              </a:rPr>
              <a:t>DMD</a:t>
            </a:r>
            <a:endParaRPr lang="en-US" dirty="0"/>
          </a:p>
        </p:txBody>
      </p:sp>
      <p:sp>
        <p:nvSpPr>
          <p:cNvPr id="3" name="Subtitle 2"/>
          <p:cNvSpPr>
            <a:spLocks noGrp="1"/>
          </p:cNvSpPr>
          <p:nvPr>
            <p:ph type="subTitle" idx="1"/>
          </p:nvPr>
        </p:nvSpPr>
        <p:spPr/>
        <p:txBody>
          <a:bodyPr>
            <a:normAutofit fontScale="90000"/>
          </a:bodyPr>
          <a:lstStyle/>
          <a:p>
            <a:pPr marL="0" lvl="0" indent="0" algn="ctr">
              <a:buNone/>
            </a:pPr>
            <a:r>
              <a:rPr lang="en-US" dirty="0" smtClean="0">
                <a:solidFill>
                  <a:schemeClr val="tx1"/>
                </a:solidFill>
                <a:latin typeface="Times New Roman" panose="02020603050405020304" pitchFamily="18" charset="0"/>
                <a:cs typeface="Times New Roman" panose="02020603050405020304" pitchFamily="18" charset="0"/>
              </a:rPr>
              <a:t>              </a:t>
            </a:r>
            <a:r>
              <a:rPr lang="en-US" sz="23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300" dirty="0">
                <a:solidFill>
                  <a:schemeClr val="tx1">
                    <a:lumMod val="95000"/>
                    <a:lumOff val="5000"/>
                  </a:schemeClr>
                </a:solidFill>
                <a:latin typeface="Times New Roman" panose="02020603050405020304" pitchFamily="18" charset="0"/>
                <a:cs typeface="Times New Roman" panose="02020603050405020304" pitchFamily="18" charset="0"/>
                <a:sym typeface="+mn-ea"/>
              </a:rPr>
              <a:t>Dr. Nawaj Pathan</a:t>
            </a:r>
            <a:endParaRPr lang="en-US" sz="23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lvl="0" indent="0" algn="ctr">
              <a:buNone/>
            </a:pPr>
            <a:r>
              <a:rPr lang="en-US" sz="2300" dirty="0">
                <a:solidFill>
                  <a:schemeClr val="tx1">
                    <a:lumMod val="95000"/>
                    <a:lumOff val="5000"/>
                  </a:schemeClr>
                </a:solidFill>
                <a:latin typeface="Times New Roman" panose="02020603050405020304" pitchFamily="18" charset="0"/>
                <a:cs typeface="Times New Roman" panose="02020603050405020304" pitchFamily="18" charset="0"/>
                <a:sym typeface="+mn-ea"/>
              </a:rPr>
              <a:t>		Dept of Neurophysiotherapy</a:t>
            </a:r>
            <a:endParaRPr lang="en-US" sz="23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lvl="0" indent="0" algn="ctr">
              <a:buNone/>
            </a:pPr>
            <a:r>
              <a:rPr lang="en-US" sz="2300" dirty="0">
                <a:solidFill>
                  <a:schemeClr val="tx1">
                    <a:lumMod val="95000"/>
                    <a:lumOff val="5000"/>
                  </a:schemeClr>
                </a:solidFill>
                <a:latin typeface="Times New Roman" panose="02020603050405020304" pitchFamily="18" charset="0"/>
                <a:cs typeface="Times New Roman" panose="02020603050405020304" pitchFamily="18" charset="0"/>
                <a:sym typeface="+mn-ea"/>
              </a:rPr>
              <a:t>                         MGM Institute of Physiotherapy</a:t>
            </a:r>
            <a:endParaRPr lang="en-US" sz="23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lvl="0" indent="0" algn="ctr">
              <a:buNone/>
            </a:pPr>
            <a:r>
              <a:rPr lang="en-US" sz="2300" dirty="0">
                <a:solidFill>
                  <a:schemeClr val="tx1">
                    <a:lumMod val="95000"/>
                    <a:lumOff val="5000"/>
                  </a:schemeClr>
                </a:solidFill>
                <a:latin typeface="Times New Roman" panose="02020603050405020304" pitchFamily="18" charset="0"/>
                <a:cs typeface="Times New Roman" panose="02020603050405020304" pitchFamily="18" charset="0"/>
                <a:sym typeface="+mn-ea"/>
              </a:rPr>
              <a:t>                         Chh. Sambhajinagar</a:t>
            </a:r>
            <a:endParaRPr lang="en-US" sz="2300" dirty="0">
              <a:solidFill>
                <a:schemeClr val="tx1">
                  <a:lumMod val="95000"/>
                  <a:lumOff val="5000"/>
                </a:schemeClr>
              </a:solidFill>
              <a:latin typeface="Times New Roman" panose="02020603050405020304" pitchFamily="18" charset="0"/>
              <a:cs typeface="Times New Roman" panose="02020603050405020304" pitchFamily="18" charset="0"/>
            </a:endParaRPr>
          </a:p>
          <a:p>
            <a:pPr lvl="0"/>
            <a:endParaRPr lang="en-US" sz="23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2400" dirty="0" smtClean="0">
                <a:latin typeface="Times New Roman" panose="02020603050405020304" pitchFamily="18" charset="0"/>
                <a:cs typeface="Times New Roman" panose="02020603050405020304" pitchFamily="18" charset="0"/>
              </a:rPr>
              <a:t>Many affected boys have a tendency to </a:t>
            </a:r>
            <a:r>
              <a:rPr lang="en-US" sz="2400" dirty="0" smtClean="0">
                <a:latin typeface="Times New Roman" panose="02020603050405020304" pitchFamily="18" charset="0"/>
                <a:cs typeface="Times New Roman" panose="02020603050405020304" pitchFamily="18" charset="0"/>
              </a:rPr>
              <a:t>walk on </a:t>
            </a:r>
            <a:r>
              <a:rPr lang="en-US" sz="2400" dirty="0" smtClean="0">
                <a:latin typeface="Times New Roman" panose="02020603050405020304" pitchFamily="18" charset="0"/>
                <a:cs typeface="Times New Roman" panose="02020603050405020304" pitchFamily="18" charset="0"/>
              </a:rPr>
              <a:t>their toes as a consequence </a:t>
            </a:r>
            <a:r>
              <a:rPr lang="en-US" sz="2400" dirty="0" smtClean="0">
                <a:latin typeface="Times New Roman" panose="02020603050405020304" pitchFamily="18" charset="0"/>
                <a:cs typeface="Times New Roman" panose="02020603050405020304" pitchFamily="18" charset="0"/>
              </a:rPr>
              <a:t>of contractures </a:t>
            </a:r>
            <a:r>
              <a:rPr lang="en-US" sz="2400" dirty="0" smtClean="0">
                <a:latin typeface="Times New Roman" panose="02020603050405020304" pitchFamily="18" charset="0"/>
                <a:cs typeface="Times New Roman" panose="02020603050405020304" pitchFamily="18" charset="0"/>
              </a:rPr>
              <a:t>in the </a:t>
            </a:r>
            <a:r>
              <a:rPr lang="en-US" sz="2400" dirty="0" smtClean="0">
                <a:latin typeface="Times New Roman" panose="02020603050405020304" pitchFamily="18" charset="0"/>
                <a:cs typeface="Times New Roman" panose="02020603050405020304" pitchFamily="18" charset="0"/>
              </a:rPr>
              <a:t>gastrocnemeii muscles.</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Weakening of the muscles </a:t>
            </a:r>
            <a:r>
              <a:rPr lang="en-US" sz="2400" dirty="0" smtClean="0">
                <a:latin typeface="Times New Roman" panose="02020603050405020304" pitchFamily="18" charset="0"/>
                <a:cs typeface="Times New Roman" panose="02020603050405020304" pitchFamily="18" charset="0"/>
              </a:rPr>
              <a:t>that fix </a:t>
            </a:r>
            <a:r>
              <a:rPr lang="en-US" sz="2400" dirty="0" smtClean="0">
                <a:latin typeface="Times New Roman" panose="02020603050405020304" pitchFamily="18" charset="0"/>
                <a:cs typeface="Times New Roman" panose="02020603050405020304" pitchFamily="18" charset="0"/>
              </a:rPr>
              <a:t>the scapulae to the thorax (serratus anterior, lower </a:t>
            </a:r>
            <a:r>
              <a:rPr lang="en-US" sz="2400" dirty="0" smtClean="0">
                <a:latin typeface="Times New Roman" panose="02020603050405020304" pitchFamily="18" charset="0"/>
                <a:cs typeface="Times New Roman" panose="02020603050405020304" pitchFamily="18" charset="0"/>
              </a:rPr>
              <a:t>trapezius, rhomboids</a:t>
            </a:r>
            <a:r>
              <a:rPr lang="en-US" sz="2400" dirty="0" smtClean="0">
                <a:latin typeface="Times New Roman" panose="02020603050405020304" pitchFamily="18" charset="0"/>
                <a:cs typeface="Times New Roman" panose="02020603050405020304" pitchFamily="18" charset="0"/>
              </a:rPr>
              <a:t>) causes a winging of the </a:t>
            </a:r>
            <a:r>
              <a:rPr lang="en-US" sz="2400" dirty="0" smtClean="0">
                <a:latin typeface="Times New Roman" panose="02020603050405020304" pitchFamily="18" charset="0"/>
                <a:cs typeface="Times New Roman" panose="02020603050405020304" pitchFamily="18" charset="0"/>
              </a:rPr>
              <a:t>scapulae.</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Later, weakness and atrophy spread to the muscles of the </a:t>
            </a:r>
            <a:r>
              <a:rPr lang="en-US" sz="2400" dirty="0" smtClean="0">
                <a:latin typeface="Times New Roman" panose="02020603050405020304" pitchFamily="18" charset="0"/>
                <a:cs typeface="Times New Roman" panose="02020603050405020304" pitchFamily="18" charset="0"/>
              </a:rPr>
              <a:t>legs and </a:t>
            </a:r>
            <a:r>
              <a:rPr lang="en-US" sz="2400" dirty="0" smtClean="0">
                <a:latin typeface="Times New Roman" panose="02020603050405020304" pitchFamily="18" charset="0"/>
                <a:cs typeface="Times New Roman" panose="02020603050405020304" pitchFamily="18" charset="0"/>
              </a:rPr>
              <a:t>forearms. The muscles that are selectively affected include </a:t>
            </a:r>
            <a:r>
              <a:rPr lang="en-US" sz="2400" dirty="0" smtClean="0">
                <a:latin typeface="Times New Roman" panose="02020603050405020304" pitchFamily="18" charset="0"/>
                <a:cs typeface="Times New Roman" panose="02020603050405020304" pitchFamily="18" charset="0"/>
              </a:rPr>
              <a:t>the neck </a:t>
            </a:r>
            <a:r>
              <a:rPr lang="en-US" sz="2400" dirty="0" smtClean="0">
                <a:latin typeface="Times New Roman" panose="02020603050405020304" pitchFamily="18" charset="0"/>
                <a:cs typeface="Times New Roman" panose="02020603050405020304" pitchFamily="18" charset="0"/>
              </a:rPr>
              <a:t>flexors, wrist extensors, </a:t>
            </a:r>
            <a:r>
              <a:rPr lang="en-US" sz="2400" dirty="0" smtClean="0">
                <a:latin typeface="Times New Roman" panose="02020603050405020304" pitchFamily="18" charset="0"/>
                <a:cs typeface="Times New Roman" panose="02020603050405020304" pitchFamily="18" charset="0"/>
              </a:rPr>
              <a:t>Brachioradialis, </a:t>
            </a:r>
            <a:r>
              <a:rPr lang="en-US" sz="2400" dirty="0" smtClean="0">
                <a:latin typeface="Times New Roman" panose="02020603050405020304" pitchFamily="18" charset="0"/>
                <a:cs typeface="Times New Roman" panose="02020603050405020304" pitchFamily="18" charset="0"/>
              </a:rPr>
              <a:t>costal part of the </a:t>
            </a:r>
            <a:r>
              <a:rPr lang="en-US" sz="2400" dirty="0" smtClean="0">
                <a:latin typeface="Times New Roman" panose="02020603050405020304" pitchFamily="18" charset="0"/>
                <a:cs typeface="Times New Roman" panose="02020603050405020304" pitchFamily="18" charset="0"/>
              </a:rPr>
              <a:t>pectoralis major</a:t>
            </a:r>
            <a:r>
              <a:rPr lang="en-US" sz="2400" dirty="0" smtClean="0">
                <a:latin typeface="Times New Roman" panose="02020603050405020304" pitchFamily="18" charset="0"/>
                <a:cs typeface="Times New Roman" panose="02020603050405020304" pitchFamily="18" charset="0"/>
              </a:rPr>
              <a:t>, latissimus dorsi, biceps, triceps, anterior tibial, </a:t>
            </a:r>
            <a:r>
              <a:rPr lang="en-US" sz="2400" dirty="0" smtClean="0">
                <a:latin typeface="Times New Roman" panose="02020603050405020304" pitchFamily="18" charset="0"/>
                <a:cs typeface="Times New Roman" panose="02020603050405020304" pitchFamily="18" charset="0"/>
              </a:rPr>
              <a:t>and peroneal </a:t>
            </a:r>
            <a:r>
              <a:rPr lang="en-US" sz="2400" dirty="0" smtClean="0">
                <a:latin typeface="Times New Roman" panose="02020603050405020304" pitchFamily="18" charset="0"/>
                <a:cs typeface="Times New Roman" panose="02020603050405020304" pitchFamily="18" charset="0"/>
              </a:rPr>
              <a:t>muscles.</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The ocular, facial, bulbar, and hand muscles </a:t>
            </a:r>
            <a:r>
              <a:rPr lang="en-US" sz="2400" dirty="0" smtClean="0">
                <a:latin typeface="Times New Roman" panose="02020603050405020304" pitchFamily="18" charset="0"/>
                <a:cs typeface="Times New Roman" panose="02020603050405020304" pitchFamily="18" charset="0"/>
              </a:rPr>
              <a:t>are usually </a:t>
            </a:r>
            <a:r>
              <a:rPr lang="en-US" sz="2400" dirty="0" smtClean="0">
                <a:latin typeface="Times New Roman" panose="02020603050405020304" pitchFamily="18" charset="0"/>
                <a:cs typeface="Times New Roman" panose="02020603050405020304" pitchFamily="18" charset="0"/>
              </a:rPr>
              <a:t>spared, although weakness of the </a:t>
            </a:r>
            <a:r>
              <a:rPr lang="en-US" sz="2400" dirty="0" smtClean="0">
                <a:latin typeface="Times New Roman" panose="02020603050405020304" pitchFamily="18" charset="0"/>
                <a:cs typeface="Times New Roman" panose="02020603050405020304" pitchFamily="18" charset="0"/>
              </a:rPr>
              <a:t>facial &amp; sternocleidomastoid muscles </a:t>
            </a:r>
            <a:r>
              <a:rPr lang="en-US" sz="2400" dirty="0" smtClean="0">
                <a:latin typeface="Times New Roman" panose="02020603050405020304" pitchFamily="18" charset="0"/>
                <a:cs typeface="Times New Roman" panose="02020603050405020304" pitchFamily="18" charset="0"/>
              </a:rPr>
              <a:t>and of the diaphragm occurs in the late stages </a:t>
            </a:r>
            <a:r>
              <a:rPr lang="en-US" sz="2400" dirty="0" smtClean="0">
                <a:latin typeface="Times New Roman" panose="02020603050405020304" pitchFamily="18" charset="0"/>
                <a:cs typeface="Times New Roman" panose="02020603050405020304" pitchFamily="18" charset="0"/>
              </a:rPr>
              <a:t>of the </a:t>
            </a:r>
            <a:r>
              <a:rPr lang="en-US" sz="2400" dirty="0" smtClean="0">
                <a:latin typeface="Times New Roman" panose="02020603050405020304" pitchFamily="18" charset="0"/>
                <a:cs typeface="Times New Roman" panose="02020603050405020304" pitchFamily="18" charset="0"/>
              </a:rPr>
              <a:t>disease</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space between the lower ribs and </a:t>
            </a:r>
            <a:r>
              <a:rPr lang="en-US" sz="2400" dirty="0" smtClean="0">
                <a:latin typeface="Times New Roman" panose="02020603050405020304" pitchFamily="18" charset="0"/>
                <a:cs typeface="Times New Roman" panose="02020603050405020304" pitchFamily="18" charset="0"/>
              </a:rPr>
              <a:t>iliac crests </a:t>
            </a:r>
            <a:r>
              <a:rPr lang="en-US" sz="2400" dirty="0" smtClean="0">
                <a:latin typeface="Times New Roman" panose="02020603050405020304" pitchFamily="18" charset="0"/>
                <a:cs typeface="Times New Roman" panose="02020603050405020304" pitchFamily="18" charset="0"/>
              </a:rPr>
              <a:t>diminishes </a:t>
            </a:r>
            <a:r>
              <a:rPr lang="en-US" sz="2400" dirty="0" smtClean="0">
                <a:latin typeface="Times New Roman" panose="02020603050405020304" pitchFamily="18" charset="0"/>
                <a:cs typeface="Times New Roman" panose="02020603050405020304" pitchFamily="18" charset="0"/>
              </a:rPr>
              <a:t>due to involvement of </a:t>
            </a:r>
            <a:r>
              <a:rPr lang="en-US" sz="2400" dirty="0" smtClean="0">
                <a:latin typeface="Times New Roman" panose="02020603050405020304" pitchFamily="18" charset="0"/>
                <a:cs typeface="Times New Roman" panose="02020603050405020304" pitchFamily="18" charset="0"/>
              </a:rPr>
              <a:t>the abdominal muscles</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hamstring </a:t>
            </a:r>
            <a:r>
              <a:rPr lang="en-US" sz="2400" dirty="0" smtClean="0">
                <a:latin typeface="Times New Roman" panose="02020603050405020304" pitchFamily="18" charset="0"/>
                <a:cs typeface="Times New Roman" panose="02020603050405020304" pitchFamily="18" charset="0"/>
              </a:rPr>
              <a:t>muscles </a:t>
            </a:r>
            <a:r>
              <a:rPr lang="en-US" sz="2400" dirty="0" smtClean="0">
                <a:latin typeface="Times New Roman" panose="02020603050405020304" pitchFamily="18" charset="0"/>
                <a:cs typeface="Times New Roman" panose="02020603050405020304" pitchFamily="18" charset="0"/>
              </a:rPr>
              <a:t>become permanently </a:t>
            </a:r>
            <a:r>
              <a:rPr lang="en-US" sz="2400" dirty="0" smtClean="0">
                <a:latin typeface="Times New Roman" panose="02020603050405020304" pitchFamily="18" charset="0"/>
                <a:cs typeface="Times New Roman" panose="02020603050405020304" pitchFamily="18" charset="0"/>
              </a:rPr>
              <a:t>shortened because of a lack of counteraction of </a:t>
            </a:r>
            <a:r>
              <a:rPr lang="en-US" sz="2400" dirty="0" smtClean="0">
                <a:latin typeface="Times New Roman" panose="02020603050405020304" pitchFamily="18" charset="0"/>
                <a:cs typeface="Times New Roman" panose="02020603050405020304" pitchFamily="18" charset="0"/>
              </a:rPr>
              <a:t>the weaker </a:t>
            </a:r>
            <a:r>
              <a:rPr lang="en-US" sz="2400" dirty="0" smtClean="0">
                <a:latin typeface="Times New Roman" panose="02020603050405020304" pitchFamily="18" charset="0"/>
                <a:cs typeface="Times New Roman" panose="02020603050405020304" pitchFamily="18" charset="0"/>
              </a:rPr>
              <a:t>quadriceps muscles.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Similarly, contractures occur in the hip flexors because of the relatively greater weakness of hip extensors and abdominal muscles. This leads to a pelvic tilt and compensatory lordosis to maintain standing equilibrium. </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consequences of these </a:t>
            </a:r>
            <a:r>
              <a:rPr lang="en-US" sz="2400" dirty="0" smtClean="0">
                <a:latin typeface="Times New Roman" panose="02020603050405020304" pitchFamily="18" charset="0"/>
                <a:cs typeface="Times New Roman" panose="02020603050405020304" pitchFamily="18" charset="0"/>
              </a:rPr>
              <a:t>contractures account </a:t>
            </a:r>
            <a:r>
              <a:rPr lang="en-US" sz="2400" dirty="0" smtClean="0">
                <a:latin typeface="Times New Roman" panose="02020603050405020304" pitchFamily="18" charset="0"/>
                <a:cs typeface="Times New Roman" panose="02020603050405020304" pitchFamily="18" charset="0"/>
              </a:rPr>
              <a:t>for the habitual posture of the </a:t>
            </a:r>
            <a:r>
              <a:rPr lang="en-US" sz="2400" dirty="0" smtClean="0">
                <a:latin typeface="Times New Roman" panose="02020603050405020304" pitchFamily="18" charset="0"/>
                <a:cs typeface="Times New Roman" panose="02020603050405020304" pitchFamily="18" charset="0"/>
              </a:rPr>
              <a:t>patient with </a:t>
            </a:r>
            <a:r>
              <a:rPr lang="en-US" sz="2400" dirty="0" smtClean="0">
                <a:latin typeface="Times New Roman" panose="02020603050405020304" pitchFamily="18" charset="0"/>
                <a:cs typeface="Times New Roman" panose="02020603050405020304" pitchFamily="18" charset="0"/>
              </a:rPr>
              <a:t>Duchenne dystrophy: lumbar lordosis, hip flexion and </a:t>
            </a:r>
            <a:r>
              <a:rPr lang="en-US" sz="2400" dirty="0" smtClean="0">
                <a:latin typeface="Times New Roman" panose="02020603050405020304" pitchFamily="18" charset="0"/>
                <a:cs typeface="Times New Roman" panose="02020603050405020304" pitchFamily="18" charset="0"/>
              </a:rPr>
              <a:t>abduction, knee </a:t>
            </a:r>
            <a:r>
              <a:rPr lang="en-US" sz="2400" dirty="0" smtClean="0">
                <a:latin typeface="Times New Roman" panose="02020603050405020304" pitchFamily="18" charset="0"/>
                <a:cs typeface="Times New Roman" panose="02020603050405020304" pitchFamily="18" charset="0"/>
              </a:rPr>
              <a:t>flexion, and plantar flexion</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These  </a:t>
            </a:r>
            <a:r>
              <a:rPr lang="en-US" sz="2400" dirty="0" smtClean="0">
                <a:latin typeface="Times New Roman" panose="02020603050405020304" pitchFamily="18" charset="0"/>
                <a:cs typeface="Times New Roman" panose="02020603050405020304" pitchFamily="18" charset="0"/>
              </a:rPr>
              <a:t>contractures contribute importantly to the eventual loss </a:t>
            </a:r>
            <a:r>
              <a:rPr lang="en-US" sz="2400" dirty="0" smtClean="0">
                <a:latin typeface="Times New Roman" panose="02020603050405020304" pitchFamily="18" charset="0"/>
                <a:cs typeface="Times New Roman" panose="02020603050405020304" pitchFamily="18" charset="0"/>
              </a:rPr>
              <a:t>of ambulation</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Scoliosis- develop </a:t>
            </a:r>
            <a:r>
              <a:rPr lang="en-US" sz="2400" dirty="0" smtClean="0">
                <a:latin typeface="Times New Roman" panose="02020603050405020304" pitchFamily="18" charset="0"/>
                <a:cs typeface="Times New Roman" panose="02020603050405020304" pitchFamily="18" charset="0"/>
              </a:rPr>
              <a:t>due to unequal weakening of </a:t>
            </a:r>
            <a:r>
              <a:rPr lang="en-US" sz="2400" dirty="0" smtClean="0">
                <a:latin typeface="Times New Roman" panose="02020603050405020304" pitchFamily="18" charset="0"/>
                <a:cs typeface="Times New Roman" panose="02020603050405020304" pitchFamily="18" charset="0"/>
              </a:rPr>
              <a:t>the paravertebral muscles</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tendon reflexes are diminished and then lost as </a:t>
            </a:r>
            <a:r>
              <a:rPr lang="en-US" sz="2400" dirty="0" smtClean="0">
                <a:latin typeface="Times New Roman" panose="02020603050405020304" pitchFamily="18" charset="0"/>
                <a:cs typeface="Times New Roman" panose="02020603050405020304" pitchFamily="18" charset="0"/>
              </a:rPr>
              <a:t>muscle fibers </a:t>
            </a:r>
            <a:r>
              <a:rPr lang="en-US" sz="2400" dirty="0" smtClean="0">
                <a:latin typeface="Times New Roman" panose="02020603050405020304" pitchFamily="18" charset="0"/>
                <a:cs typeface="Times New Roman" panose="02020603050405020304" pitchFamily="18" charset="0"/>
              </a:rPr>
              <a:t>disappear, the ankle reflexes being the last to go.</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Smooth muscles are spared, but the heart is </a:t>
            </a:r>
            <a:r>
              <a:rPr lang="en-US" sz="2400" dirty="0" smtClean="0">
                <a:latin typeface="Times New Roman" panose="02020603050405020304" pitchFamily="18" charset="0"/>
                <a:cs typeface="Times New Roman" panose="02020603050405020304" pitchFamily="18" charset="0"/>
              </a:rPr>
              <a:t>usually affected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Various types of arrhythmia may appear, on ECG  </a:t>
            </a:r>
            <a:r>
              <a:rPr lang="en-US" sz="2400" dirty="0" smtClean="0">
                <a:latin typeface="Times New Roman" panose="02020603050405020304" pitchFamily="18" charset="0"/>
                <a:cs typeface="Times New Roman" panose="02020603050405020304" pitchFamily="18" charset="0"/>
              </a:rPr>
              <a:t>prominent R </a:t>
            </a:r>
            <a:r>
              <a:rPr lang="en-US" sz="2400" dirty="0" smtClean="0">
                <a:latin typeface="Times New Roman" panose="02020603050405020304" pitchFamily="18" charset="0"/>
                <a:cs typeface="Times New Roman" panose="02020603050405020304" pitchFamily="18" charset="0"/>
              </a:rPr>
              <a:t>waves are common.</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Prognosis </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Death is usually the result of pulmonary infections and </a:t>
            </a:r>
            <a:r>
              <a:rPr lang="en-US" sz="2400" dirty="0" smtClean="0">
                <a:latin typeface="Times New Roman" panose="02020603050405020304" pitchFamily="18" charset="0"/>
                <a:cs typeface="Times New Roman" panose="02020603050405020304" pitchFamily="18" charset="0"/>
              </a:rPr>
              <a:t>respiratory failure </a:t>
            </a:r>
            <a:r>
              <a:rPr lang="en-US" sz="2400" dirty="0" smtClean="0">
                <a:latin typeface="Times New Roman" panose="02020603050405020304" pitchFamily="18" charset="0"/>
                <a:cs typeface="Times New Roman" panose="02020603050405020304" pitchFamily="18" charset="0"/>
              </a:rPr>
              <a:t>and, sometimes, of cardiac decompensation</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These patients </a:t>
            </a:r>
            <a:r>
              <a:rPr lang="en-US" sz="2400" dirty="0" smtClean="0">
                <a:latin typeface="Times New Roman" panose="02020603050405020304" pitchFamily="18" charset="0"/>
                <a:cs typeface="Times New Roman" panose="02020603050405020304" pitchFamily="18" charset="0"/>
              </a:rPr>
              <a:t>usually survive until late </a:t>
            </a:r>
            <a:r>
              <a:rPr lang="en-US" sz="2400" dirty="0" smtClean="0">
                <a:latin typeface="Times New Roman" panose="02020603050405020304" pitchFamily="18" charset="0"/>
                <a:cs typeface="Times New Roman" panose="02020603050405020304" pitchFamily="18" charset="0"/>
              </a:rPr>
              <a:t>adolescence.</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20 </a:t>
            </a:r>
            <a:r>
              <a:rPr lang="en-US" sz="2400" dirty="0" smtClean="0">
                <a:latin typeface="Times New Roman" panose="02020603050405020304" pitchFamily="18" charset="0"/>
                <a:cs typeface="Times New Roman" panose="02020603050405020304" pitchFamily="18" charset="0"/>
              </a:rPr>
              <a:t>to 25 </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of patients live beyond the twenty-fifth </a:t>
            </a:r>
            <a:r>
              <a:rPr lang="en-US" sz="2400" dirty="0" smtClean="0">
                <a:latin typeface="Times New Roman" panose="02020603050405020304" pitchFamily="18" charset="0"/>
                <a:cs typeface="Times New Roman" panose="02020603050405020304" pitchFamily="18" charset="0"/>
              </a:rPr>
              <a:t>year, last </a:t>
            </a:r>
            <a:r>
              <a:rPr lang="en-US" sz="2400" dirty="0" smtClean="0">
                <a:latin typeface="Times New Roman" panose="02020603050405020304" pitchFamily="18" charset="0"/>
                <a:cs typeface="Times New Roman" panose="02020603050405020304" pitchFamily="18" charset="0"/>
              </a:rPr>
              <a:t>years of life are spent in a wheelchair; finally the patient </a:t>
            </a:r>
            <a:r>
              <a:rPr lang="en-US" sz="2400" dirty="0" smtClean="0">
                <a:latin typeface="Times New Roman" panose="02020603050405020304" pitchFamily="18" charset="0"/>
                <a:cs typeface="Times New Roman" panose="02020603050405020304" pitchFamily="18" charset="0"/>
              </a:rPr>
              <a:t>becomes bedfast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Any Questions</a:t>
            </a:r>
            <a:r>
              <a:rPr lang="en-US" b="1" i="1" dirty="0" smtClean="0"/>
              <a:t>??????????</a:t>
            </a:r>
            <a:endParaRPr lang="en-US" dirty="0"/>
          </a:p>
        </p:txBody>
      </p:sp>
      <p:pic>
        <p:nvPicPr>
          <p:cNvPr id="4" name="Picture 19" descr="034"/>
          <p:cNvPicPr>
            <a:picLocks noGrp="1" noChangeAspect="1" noChangeArrowheads="1" noCrop="1"/>
          </p:cNvPicPr>
          <p:nvPr>
            <p:ph idx="1"/>
          </p:nvPr>
        </p:nvPicPr>
        <p:blipFill>
          <a:blip r:embed="rId1" cstate="print"/>
          <a:srcRect/>
          <a:stretch>
            <a:fillRect/>
          </a:stretch>
        </p:blipFill>
        <p:spPr bwMode="auto">
          <a:xfrm>
            <a:off x="3190875" y="2572544"/>
            <a:ext cx="2762250" cy="25812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Historical background</a:t>
            </a:r>
            <a:endParaRPr lang="en-US" dirty="0"/>
          </a:p>
        </p:txBody>
      </p:sp>
      <p:sp>
        <p:nvSpPr>
          <p:cNvPr id="5" name="Content Placeholder 4"/>
          <p:cNvSpPr>
            <a:spLocks noGrp="1"/>
          </p:cNvSpPr>
          <p:nvPr>
            <p:ph idx="1"/>
          </p:nvPr>
        </p:nvSpPr>
        <p:spPr/>
        <p:txBody>
          <a:bodyPr/>
          <a:lstStyle/>
          <a:p>
            <a:r>
              <a:rPr lang="en-US" sz="2400" dirty="0" smtClean="0">
                <a:latin typeface="Times New Roman" panose="02020603050405020304" pitchFamily="18" charset="0"/>
                <a:cs typeface="Times New Roman" panose="02020603050405020304" pitchFamily="18" charset="0"/>
              </a:rPr>
              <a:t>The muscular dystrophies are a group of </a:t>
            </a:r>
            <a:r>
              <a:rPr lang="en-US" sz="2400" b="1" i="1" dirty="0" smtClean="0">
                <a:latin typeface="Times New Roman" panose="02020603050405020304" pitchFamily="18" charset="0"/>
                <a:cs typeface="Times New Roman" panose="02020603050405020304" pitchFamily="18" charset="0"/>
              </a:rPr>
              <a:t>Progressive, Hereditary, Degenerative</a:t>
            </a:r>
            <a:r>
              <a:rPr lang="en-US" sz="2400" dirty="0" smtClean="0">
                <a:latin typeface="Times New Roman" panose="02020603050405020304" pitchFamily="18" charset="0"/>
                <a:cs typeface="Times New Roman" panose="02020603050405020304" pitchFamily="18" charset="0"/>
              </a:rPr>
              <a:t> disease of skeletal muscles.</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word dystrophies should be reserved for the purely degenerative muscular disease of hereditary type and all the other progressive diseases of muscle should be referred to as Myopathies or polymyopathies.</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Following are the criteria's to distinguish other degenerative diseases are-</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symmetrical distribution of muscular weakness &amp; atrophy.</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Intact sensations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Preservations of cutaneous reflexes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background </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The isolated cases of muscular dystrophies had been reported earlier.</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description was made between myopathic and neuropathic disease.</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In 1843-44,  </a:t>
            </a:r>
            <a:r>
              <a:rPr lang="en-US" sz="2400" b="1" dirty="0" smtClean="0">
                <a:latin typeface="Times New Roman" panose="02020603050405020304" pitchFamily="18" charset="0"/>
                <a:cs typeface="Times New Roman" panose="02020603050405020304" pitchFamily="18" charset="0"/>
              </a:rPr>
              <a:t>Mr. Little</a:t>
            </a:r>
            <a:r>
              <a:rPr lang="en-US" sz="2400" dirty="0" smtClean="0">
                <a:latin typeface="Times New Roman" panose="02020603050405020304" pitchFamily="18" charset="0"/>
                <a:cs typeface="Times New Roman" panose="02020603050405020304" pitchFamily="18" charset="0"/>
              </a:rPr>
              <a:t> had described what appears to be in muscular dystrophies- in his lectures at Royal orthopedic hospital.</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Meryon in 1852 gave first clear description of  </a:t>
            </a:r>
            <a:r>
              <a:rPr lang="en-US" sz="2400" b="1" dirty="0" smtClean="0">
                <a:latin typeface="Times New Roman" panose="02020603050405020304" pitchFamily="18" charset="0"/>
                <a:cs typeface="Times New Roman" panose="02020603050405020304" pitchFamily="18" charset="0"/>
              </a:rPr>
              <a:t>progressive weakness &amp; atrophy of muscles in young boys with intact spinal cord &amp; nerves.</a:t>
            </a:r>
            <a:endParaRPr lang="en-US" sz="2400" b="1" dirty="0" smtClean="0">
              <a:latin typeface="Times New Roman" panose="02020603050405020304" pitchFamily="18" charset="0"/>
              <a:cs typeface="Times New Roman" panose="02020603050405020304" pitchFamily="18" charset="0"/>
            </a:endParaRPr>
          </a:p>
          <a:p>
            <a:pPr>
              <a:buNone/>
            </a:pP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This fact led him to propose a theory that ‘ Idiopathic disease of muscles’</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In 1855, the French neurologist Duchenne described the ‘progressive muscular atrophy of childhood 'that now bears his name.</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In 1861 he postulated it as a “hypertrophic paraplegia of infancy” was recognized as a distinct syndrome, recognized that the disease was muscular in origin and restricted to males.</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Gowers in 1879 gave a masterful account of 21 personally observed cases and called attention to the characteristic way in which such patients arose from the floor </a:t>
            </a:r>
            <a:r>
              <a:rPr lang="en-US" sz="2400" dirty="0" smtClean="0">
                <a:solidFill>
                  <a:srgbClr val="FF0000"/>
                </a:solidFill>
                <a:latin typeface="Times New Roman" panose="02020603050405020304" pitchFamily="18" charset="0"/>
                <a:cs typeface="Times New Roman" panose="02020603050405020304" pitchFamily="18" charset="0"/>
              </a:rPr>
              <a:t>(Gowers sign).</a:t>
            </a:r>
            <a:endParaRPr lang="en-US" sz="24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 </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Over the years there have been no of theories concerning the pathogenesis of muscular dystrophies as a whole and DMD in particular</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Abnormal gene on the X chromosome and of its gene product, </a:t>
            </a:r>
            <a:r>
              <a:rPr lang="en-US" sz="2400" b="1" dirty="0" smtClean="0">
                <a:solidFill>
                  <a:srgbClr val="FF0000"/>
                </a:solidFill>
                <a:latin typeface="Times New Roman" panose="02020603050405020304" pitchFamily="18" charset="0"/>
                <a:cs typeface="Times New Roman" panose="02020603050405020304" pitchFamily="18" charset="0"/>
              </a:rPr>
              <a:t>dystrophin </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is responsible for DMD.</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Mutation of dystrophin is the primary cause of DMD</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Clinical Features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a:buNone/>
            </a:pP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Only males are affected.</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Duchenne </a:t>
            </a:r>
            <a:r>
              <a:rPr lang="en-US" sz="2400" dirty="0" smtClean="0">
                <a:latin typeface="Times New Roman" panose="02020603050405020304" pitchFamily="18" charset="0"/>
                <a:cs typeface="Times New Roman" panose="02020603050405020304" pitchFamily="18" charset="0"/>
              </a:rPr>
              <a:t>muscular dystrophy is usually </a:t>
            </a:r>
            <a:r>
              <a:rPr lang="en-US" sz="2400" dirty="0" smtClean="0">
                <a:latin typeface="Times New Roman" panose="02020603050405020304" pitchFamily="18" charset="0"/>
                <a:cs typeface="Times New Roman" panose="02020603050405020304" pitchFamily="18" charset="0"/>
              </a:rPr>
              <a:t>recognized by </a:t>
            </a:r>
            <a:r>
              <a:rPr lang="en-US" sz="2400" dirty="0" smtClean="0">
                <a:latin typeface="Times New Roman" panose="02020603050405020304" pitchFamily="18" charset="0"/>
                <a:cs typeface="Times New Roman" panose="02020603050405020304" pitchFamily="18" charset="0"/>
              </a:rPr>
              <a:t>the third year of life and almost always before the </a:t>
            </a:r>
            <a:r>
              <a:rPr lang="en-US" sz="2400" dirty="0" smtClean="0">
                <a:latin typeface="Times New Roman" panose="02020603050405020304" pitchFamily="18" charset="0"/>
                <a:cs typeface="Times New Roman" panose="02020603050405020304" pitchFamily="18" charset="0"/>
              </a:rPr>
              <a:t>sixth year.</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They appear to be </a:t>
            </a:r>
            <a:r>
              <a:rPr lang="en-US" sz="2400" dirty="0" smtClean="0">
                <a:latin typeface="Times New Roman" panose="02020603050405020304" pitchFamily="18" charset="0"/>
                <a:cs typeface="Times New Roman" panose="02020603050405020304" pitchFamily="18" charset="0"/>
              </a:rPr>
              <a:t>less active than usual and are prone to falls. </a:t>
            </a:r>
            <a:r>
              <a:rPr lang="en-US" sz="2400" dirty="0" smtClean="0">
                <a:latin typeface="Times New Roman" panose="02020603050405020304" pitchFamily="18" charset="0"/>
                <a:cs typeface="Times New Roman" panose="02020603050405020304" pitchFamily="18" charset="0"/>
              </a:rPr>
              <a:t>Increasing difficulty </a:t>
            </a:r>
            <a:r>
              <a:rPr lang="en-US" sz="2400" dirty="0" smtClean="0">
                <a:latin typeface="Times New Roman" panose="02020603050405020304" pitchFamily="18" charset="0"/>
                <a:cs typeface="Times New Roman" panose="02020603050405020304" pitchFamily="18" charset="0"/>
              </a:rPr>
              <a:t>in walking, running, and climbing stairs, swayback, </a:t>
            </a:r>
            <a:r>
              <a:rPr lang="en-US" sz="2400" dirty="0" smtClean="0">
                <a:latin typeface="Times New Roman" panose="02020603050405020304" pitchFamily="18" charset="0"/>
                <a:cs typeface="Times New Roman" panose="02020603050405020304" pitchFamily="18" charset="0"/>
              </a:rPr>
              <a:t>and waddling </a:t>
            </a:r>
            <a:r>
              <a:rPr lang="en-US" sz="2400" dirty="0" smtClean="0">
                <a:latin typeface="Times New Roman" panose="02020603050405020304" pitchFamily="18" charset="0"/>
                <a:cs typeface="Times New Roman" panose="02020603050405020304" pitchFamily="18" charset="0"/>
              </a:rPr>
              <a:t>gait become ever more obvious as time passes</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iliopsoas, quadriceps</a:t>
            </a:r>
            <a:r>
              <a:rPr lang="en-US" sz="2400" dirty="0" smtClean="0">
                <a:latin typeface="Times New Roman" panose="02020603050405020304" pitchFamily="18" charset="0"/>
                <a:cs typeface="Times New Roman" panose="02020603050405020304" pitchFamily="18" charset="0"/>
              </a:rPr>
              <a:t>, and gluteal muscles are involved initially; </a:t>
            </a:r>
            <a:r>
              <a:rPr lang="en-US" sz="2400" dirty="0" smtClean="0">
                <a:latin typeface="Times New Roman" panose="02020603050405020304" pitchFamily="18" charset="0"/>
                <a:cs typeface="Times New Roman" panose="02020603050405020304" pitchFamily="18" charset="0"/>
              </a:rPr>
              <a:t>then the </a:t>
            </a:r>
            <a:r>
              <a:rPr lang="en-US" sz="2400" dirty="0" smtClean="0">
                <a:latin typeface="Times New Roman" panose="02020603050405020304" pitchFamily="18" charset="0"/>
                <a:cs typeface="Times New Roman" panose="02020603050405020304" pitchFamily="18" charset="0"/>
              </a:rPr>
              <a:t>pretibial muscles </a:t>
            </a:r>
            <a:r>
              <a:rPr lang="en-US" sz="2400" dirty="0" smtClean="0">
                <a:latin typeface="Times New Roman" panose="02020603050405020304" pitchFamily="18" charset="0"/>
                <a:cs typeface="Times New Roman" panose="02020603050405020304" pitchFamily="18" charset="0"/>
              </a:rPr>
              <a:t> get weak.</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2400" dirty="0" smtClean="0">
                <a:latin typeface="Times New Roman" panose="02020603050405020304" pitchFamily="18" charset="0"/>
                <a:cs typeface="Times New Roman" panose="02020603050405020304" pitchFamily="18" charset="0"/>
              </a:rPr>
              <a:t>Enlargement of the calves and certain other muscles is </a:t>
            </a:r>
            <a:r>
              <a:rPr lang="en-US" sz="2400" dirty="0" smtClean="0">
                <a:latin typeface="Times New Roman" panose="02020603050405020304" pitchFamily="18" charset="0"/>
                <a:cs typeface="Times New Roman" panose="02020603050405020304" pitchFamily="18" charset="0"/>
              </a:rPr>
              <a:t>progressive in the </a:t>
            </a:r>
            <a:r>
              <a:rPr lang="en-US" sz="2400" dirty="0" smtClean="0">
                <a:latin typeface="Times New Roman" panose="02020603050405020304" pitchFamily="18" charset="0"/>
                <a:cs typeface="Times New Roman" panose="02020603050405020304" pitchFamily="18" charset="0"/>
              </a:rPr>
              <a:t>early stages of the </a:t>
            </a:r>
            <a:r>
              <a:rPr lang="en-US" sz="2400" dirty="0" smtClean="0">
                <a:latin typeface="Times New Roman" panose="02020603050405020304" pitchFamily="18" charset="0"/>
                <a:cs typeface="Times New Roman" panose="02020603050405020304" pitchFamily="18" charset="0"/>
              </a:rPr>
              <a:t>disease.</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enlarged </a:t>
            </a:r>
            <a:r>
              <a:rPr lang="en-US" sz="2400" dirty="0" smtClean="0">
                <a:latin typeface="Times New Roman" panose="02020603050405020304" pitchFamily="18" charset="0"/>
                <a:cs typeface="Times New Roman" panose="02020603050405020304" pitchFamily="18" charset="0"/>
              </a:rPr>
              <a:t>muscles have </a:t>
            </a:r>
            <a:r>
              <a:rPr lang="en-US" sz="2400" dirty="0" smtClean="0">
                <a:latin typeface="Times New Roman" panose="02020603050405020304" pitchFamily="18" charset="0"/>
                <a:cs typeface="Times New Roman" panose="02020603050405020304" pitchFamily="18" charset="0"/>
              </a:rPr>
              <a:t>a firm, resilient (“rubbery”) feel and as a rule are </a:t>
            </a:r>
            <a:r>
              <a:rPr lang="en-US" sz="2400" dirty="0" smtClean="0">
                <a:latin typeface="Times New Roman" panose="02020603050405020304" pitchFamily="18" charset="0"/>
                <a:cs typeface="Times New Roman" panose="02020603050405020304" pitchFamily="18" charset="0"/>
              </a:rPr>
              <a:t>slightly </a:t>
            </a:r>
            <a:r>
              <a:rPr lang="en-US" sz="2400" dirty="0" smtClean="0">
                <a:latin typeface="Times New Roman" panose="02020603050405020304" pitchFamily="18" charset="0"/>
                <a:cs typeface="Times New Roman" panose="02020603050405020304" pitchFamily="18" charset="0"/>
              </a:rPr>
              <a:t>less strong and more hypotonic than healthy ones </a:t>
            </a:r>
            <a:r>
              <a:rPr lang="en-US" sz="2400" dirty="0" smtClean="0">
                <a:latin typeface="Times New Roman" panose="02020603050405020304" pitchFamily="18" charset="0"/>
                <a:cs typeface="Times New Roman" panose="02020603050405020304" pitchFamily="18" charset="0"/>
              </a:rPr>
              <a:t>(pseudo-hypertrophy</a:t>
            </a:r>
            <a:r>
              <a:rPr lang="en-US" sz="2400" dirty="0" smtClean="0"/>
              <a:t>).</a:t>
            </a:r>
            <a:endParaRPr lang="en-US" sz="2400" dirty="0" smtClean="0"/>
          </a:p>
          <a:p>
            <a:endParaRPr lang="en-US" sz="2400" dirty="0" smtClean="0"/>
          </a:p>
          <a:p>
            <a:r>
              <a:rPr lang="en-US" sz="2400" dirty="0" smtClean="0">
                <a:latin typeface="Times New Roman" panose="02020603050405020304" pitchFamily="18" charset="0"/>
                <a:cs typeface="Times New Roman" panose="02020603050405020304" pitchFamily="18" charset="0"/>
              </a:rPr>
              <a:t>Muscles of the pelvic girdle, lumbosacral spine, and </a:t>
            </a:r>
            <a:r>
              <a:rPr lang="en-US" sz="2400" dirty="0" smtClean="0">
                <a:latin typeface="Times New Roman" panose="02020603050405020304" pitchFamily="18" charset="0"/>
                <a:cs typeface="Times New Roman" panose="02020603050405020304" pitchFamily="18" charset="0"/>
              </a:rPr>
              <a:t>shoulders become </a:t>
            </a:r>
            <a:r>
              <a:rPr lang="en-US" sz="2400" dirty="0" smtClean="0">
                <a:latin typeface="Times New Roman" panose="02020603050405020304" pitchFamily="18" charset="0"/>
                <a:cs typeface="Times New Roman" panose="02020603050405020304" pitchFamily="18" charset="0"/>
              </a:rPr>
              <a:t>weak and wasted, accounting for certain clinical </a:t>
            </a:r>
            <a:r>
              <a:rPr lang="en-US" sz="2400" dirty="0" smtClean="0">
                <a:latin typeface="Times New Roman" panose="02020603050405020304" pitchFamily="18" charset="0"/>
                <a:cs typeface="Times New Roman" panose="02020603050405020304" pitchFamily="18" charset="0"/>
              </a:rPr>
              <a:t>peculiarities. Weakness </a:t>
            </a:r>
            <a:r>
              <a:rPr lang="en-US" sz="2400" dirty="0" smtClean="0">
                <a:latin typeface="Times New Roman" panose="02020603050405020304" pitchFamily="18" charset="0"/>
                <a:cs typeface="Times New Roman" panose="02020603050405020304" pitchFamily="18" charset="0"/>
              </a:rPr>
              <a:t>of abdominal and paravertebral muscles </a:t>
            </a:r>
            <a:r>
              <a:rPr lang="en-US" sz="2400" dirty="0" smtClean="0">
                <a:latin typeface="Times New Roman" panose="02020603050405020304" pitchFamily="18" charset="0"/>
                <a:cs typeface="Times New Roman" panose="02020603050405020304" pitchFamily="18" charset="0"/>
              </a:rPr>
              <a:t>accounts for </a:t>
            </a:r>
            <a:r>
              <a:rPr lang="en-US" sz="2400" dirty="0" smtClean="0">
                <a:latin typeface="Times New Roman" panose="02020603050405020304" pitchFamily="18" charset="0"/>
                <a:cs typeface="Times New Roman" panose="02020603050405020304" pitchFamily="18" charset="0"/>
              </a:rPr>
              <a:t>a lordotic posture and protuberant abdomen when standing </a:t>
            </a:r>
            <a:r>
              <a:rPr lang="en-US" sz="2400" dirty="0" smtClean="0">
                <a:latin typeface="Times New Roman" panose="02020603050405020304" pitchFamily="18" charset="0"/>
                <a:cs typeface="Times New Roman" panose="02020603050405020304" pitchFamily="18" charset="0"/>
              </a:rPr>
              <a:t>and the </a:t>
            </a:r>
            <a:r>
              <a:rPr lang="en-US" sz="2400" dirty="0" smtClean="0">
                <a:latin typeface="Times New Roman" panose="02020603050405020304" pitchFamily="18" charset="0"/>
                <a:cs typeface="Times New Roman" panose="02020603050405020304" pitchFamily="18" charset="0"/>
              </a:rPr>
              <a:t>rounded back when sitting.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2400" dirty="0" smtClean="0">
                <a:latin typeface="Times New Roman" panose="02020603050405020304" pitchFamily="18" charset="0"/>
                <a:cs typeface="Times New Roman" panose="02020603050405020304" pitchFamily="18" charset="0"/>
              </a:rPr>
              <a:t>Bilateral weakness of the extensors of the knees and hips interferes with equilibrium and with activities such as climbing stairs or rising from a chair or from a stooped posture</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In rising from the ground, the child first assumes a four point position by extending the arms and legs to the fullest possible extent and then works each hand alternately up the corresponding thigh</a:t>
            </a:r>
            <a:r>
              <a:rPr lang="en-US" sz="2400" dirty="0" smtClean="0">
                <a:solidFill>
                  <a:srgbClr val="FF0000"/>
                </a:solidFill>
                <a:latin typeface="Times New Roman" panose="02020603050405020304" pitchFamily="18" charset="0"/>
                <a:cs typeface="Times New Roman" panose="02020603050405020304" pitchFamily="18" charset="0"/>
              </a:rPr>
              <a:t>(Gowers sign)</a:t>
            </a:r>
            <a:endParaRPr lang="en-US" sz="2400" dirty="0" smtClean="0">
              <a:solidFill>
                <a:srgbClr val="FF0000"/>
              </a:solidFill>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In standing and walking, the patient places his feet </a:t>
            </a:r>
            <a:r>
              <a:rPr lang="en-US" sz="2400" dirty="0" smtClean="0">
                <a:latin typeface="Times New Roman" panose="02020603050405020304" pitchFamily="18" charset="0"/>
                <a:cs typeface="Times New Roman" panose="02020603050405020304" pitchFamily="18" charset="0"/>
              </a:rPr>
              <a:t>wide apart </a:t>
            </a:r>
            <a:r>
              <a:rPr lang="en-US" sz="2400" dirty="0" smtClean="0">
                <a:latin typeface="Times New Roman" panose="02020603050405020304" pitchFamily="18" charset="0"/>
                <a:cs typeface="Times New Roman" panose="02020603050405020304" pitchFamily="18" charset="0"/>
              </a:rPr>
              <a:t>in order to increase his base of support</a:t>
            </a:r>
            <a:r>
              <a:rPr lang="en-US" sz="2600" dirty="0" smtClean="0">
                <a:latin typeface="Times New Roman" panose="02020603050405020304" pitchFamily="18" charset="0"/>
                <a:cs typeface="Times New Roman" panose="02020603050405020304" pitchFamily="18" charset="0"/>
              </a:rPr>
              <a:t>.(</a:t>
            </a:r>
            <a:r>
              <a:rPr lang="en-US" sz="2600" dirty="0" smtClean="0">
                <a:latin typeface="Times New Roman" panose="02020603050405020304" pitchFamily="18" charset="0"/>
                <a:cs typeface="Times New Roman" panose="02020603050405020304" pitchFamily="18" charset="0"/>
              </a:rPr>
              <a:t>“straddles as he stands </a:t>
            </a:r>
            <a:r>
              <a:rPr lang="en-US" sz="2600" dirty="0" smtClean="0">
                <a:latin typeface="Times New Roman" panose="02020603050405020304" pitchFamily="18" charset="0"/>
                <a:cs typeface="Times New Roman" panose="02020603050405020304" pitchFamily="18" charset="0"/>
              </a:rPr>
              <a:t>and waddles </a:t>
            </a:r>
            <a:r>
              <a:rPr lang="en-US" sz="2600" dirty="0" smtClean="0">
                <a:latin typeface="Times New Roman" panose="02020603050405020304" pitchFamily="18" charset="0"/>
                <a:cs typeface="Times New Roman" panose="02020603050405020304" pitchFamily="18" charset="0"/>
              </a:rPr>
              <a:t>as he walks</a:t>
            </a:r>
            <a:r>
              <a:rPr lang="en-US"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5639</Words>
  <Application>WPS Presentation</Application>
  <PresentationFormat>On-screen Show (4:3)</PresentationFormat>
  <Paragraphs>99</Paragraphs>
  <Slides>15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vt:lpstr>
      <vt:lpstr>SimSun</vt:lpstr>
      <vt:lpstr>Wingdings</vt:lpstr>
      <vt:lpstr>Times New Roman</vt:lpstr>
      <vt:lpstr>Calibri</vt:lpstr>
      <vt:lpstr>Microsoft YaHei</vt:lpstr>
      <vt:lpstr>Arial Unicode MS</vt:lpstr>
      <vt:lpstr>Office Theme</vt:lpstr>
      <vt:lpstr>DMD</vt:lpstr>
      <vt:lpstr>Historical background</vt:lpstr>
      <vt:lpstr>Historical background </vt:lpstr>
      <vt:lpstr>PowerPoint 演示文稿</vt:lpstr>
      <vt:lpstr>PowerPoint 演示文稿</vt:lpstr>
      <vt:lpstr>Etiology </vt:lpstr>
      <vt:lpstr>Clinical Features</vt:lpstr>
      <vt:lpstr>PowerPoint 演示文稿</vt:lpstr>
      <vt:lpstr>PowerPoint 演示文稿</vt:lpstr>
      <vt:lpstr>PowerPoint 演示文稿</vt:lpstr>
      <vt:lpstr>PowerPoint 演示文稿</vt:lpstr>
      <vt:lpstr>PowerPoint 演示文稿</vt:lpstr>
      <vt:lpstr>PowerPoint 演示文稿</vt:lpstr>
      <vt:lpstr>Prognosis </vt:lpstr>
      <vt:lpstr>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 J</dc:creator>
  <cp:lastModifiedBy>HP</cp:lastModifiedBy>
  <cp:revision>29</cp:revision>
  <dcterms:created xsi:type="dcterms:W3CDTF">2006-08-16T00:00:00Z</dcterms:created>
  <dcterms:modified xsi:type="dcterms:W3CDTF">2024-06-20T04:25:37Z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F369749AF0B048ADAD4830994619CFAB_12</vt:lpwstr>
  </property>
  <property fmtid="{D5CDD505-2E9C-101B-9397-08002B2CF9AE}" pid="3" name="KSOProductBuildVer">
    <vt:lpwstr>1033-12.2.0.17119</vt:lpwstr>
  </property>
</Properties>
</file>